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4"/>
  </p:sldMasterIdLst>
  <p:notesMasterIdLst>
    <p:notesMasterId r:id="rId15"/>
  </p:notesMasterIdLst>
  <p:handoutMasterIdLst>
    <p:handoutMasterId r:id="rId16"/>
  </p:handoutMasterIdLst>
  <p:sldIdLst>
    <p:sldId id="256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72" r:id="rId14"/>
  </p:sldIdLst>
  <p:sldSz cx="9144000" cy="5143500" type="screen16x9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Grande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Grande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Grande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Grande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Grande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Grande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Grande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Grande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Grande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2" autoAdjust="0"/>
    <p:restoredTop sz="97371" autoAdjust="0"/>
  </p:normalViewPr>
  <p:slideViewPr>
    <p:cSldViewPr>
      <p:cViewPr varScale="1">
        <p:scale>
          <a:sx n="111" d="100"/>
          <a:sy n="111" d="100"/>
        </p:scale>
        <p:origin x="158" y="62"/>
      </p:cViewPr>
      <p:guideLst>
        <p:guide orient="horz" pos="162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2F66D0-2C0A-4687-9881-E5F892A28AC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11CF18-CE5A-4E53-8D85-829D08C6D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589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DF96D1-6C16-4596-B5B0-93F58102AE2C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AEA82-7B10-4207-A491-9955252E8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55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AEA82-7B10-4207-A491-9955252E82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091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58" y="0"/>
            <a:ext cx="9144000" cy="5151120"/>
          </a:xfrm>
          <a:prstGeom prst="rect">
            <a:avLst/>
          </a:prstGeom>
        </p:spPr>
      </p:pic>
      <p:sp>
        <p:nvSpPr>
          <p:cNvPr id="6" name="TextBox 3"/>
          <p:cNvSpPr txBox="1">
            <a:spLocks noChangeArrowheads="1"/>
          </p:cNvSpPr>
          <p:nvPr userDrawn="1"/>
        </p:nvSpPr>
        <p:spPr bwMode="auto">
          <a:xfrm>
            <a:off x="8988426" y="57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8" name="TextBox 6"/>
          <p:cNvSpPr txBox="1">
            <a:spLocks noChangeArrowheads="1"/>
          </p:cNvSpPr>
          <p:nvPr userDrawn="1"/>
        </p:nvSpPr>
        <p:spPr bwMode="auto">
          <a:xfrm>
            <a:off x="450852" y="209552"/>
            <a:ext cx="35845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en-US" sz="1200" b="1" dirty="0" smtClean="0">
                <a:solidFill>
                  <a:srgbClr val="FFFFFF"/>
                </a:solidFill>
              </a:rPr>
              <a:t>RTAChicago.org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5612" y="1128713"/>
            <a:ext cx="4344987" cy="1443038"/>
          </a:xfrm>
        </p:spPr>
        <p:txBody>
          <a:bodyPr bIns="0" anchor="b">
            <a:normAutofit/>
          </a:bodyPr>
          <a:lstStyle>
            <a:lvl1pPr algn="l">
              <a:lnSpc>
                <a:spcPts val="3600"/>
              </a:lnSpc>
              <a:defRPr sz="36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852" y="2676525"/>
            <a:ext cx="4349748" cy="673894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4400550"/>
            <a:ext cx="1386839" cy="59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526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0" y="0"/>
            <a:ext cx="814070" cy="5143500"/>
            <a:chOff x="0" y="0"/>
            <a:chExt cx="814070" cy="5143500"/>
          </a:xfrm>
        </p:grpSpPr>
        <p:sp>
          <p:nvSpPr>
            <p:cNvPr id="16" name="Rectangle 15"/>
            <p:cNvSpPr/>
            <p:nvPr userDrawn="1"/>
          </p:nvSpPr>
          <p:spPr>
            <a:xfrm flipH="1">
              <a:off x="0" y="0"/>
              <a:ext cx="457200" cy="5143500"/>
            </a:xfrm>
            <a:prstGeom prst="rect">
              <a:avLst/>
            </a:prstGeom>
            <a:solidFill>
              <a:srgbClr val="007DB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Diamond 17"/>
            <p:cNvSpPr/>
            <p:nvPr userDrawn="1"/>
          </p:nvSpPr>
          <p:spPr>
            <a:xfrm flipH="1">
              <a:off x="82550" y="514350"/>
              <a:ext cx="731520" cy="731520"/>
            </a:xfrm>
            <a:prstGeom prst="diamond">
              <a:avLst/>
            </a:prstGeom>
            <a:solidFill>
              <a:srgbClr val="007DB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5" y="204787"/>
            <a:ext cx="2922969" cy="1509713"/>
          </a:xfrm>
        </p:spPr>
        <p:txBody>
          <a:bodyPr anchor="ctr"/>
          <a:lstStyle>
            <a:lvl1pPr algn="l">
              <a:lnSpc>
                <a:spcPts val="3500"/>
              </a:lnSpc>
              <a:defRPr sz="3500" b="1" cap="all" baseline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2250" y="204790"/>
            <a:ext cx="4663786" cy="425291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1" y="1714501"/>
            <a:ext cx="2922969" cy="27632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588E39-9379-448D-9D37-88AC53056E63}" type="datetime1">
              <a:rPr lang="en-US" smtClean="0"/>
              <a:t>5/8/2019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3227" y="4854028"/>
            <a:ext cx="460427" cy="2774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mtClean="0">
                <a:solidFill>
                  <a:schemeClr val="bg1"/>
                </a:solidFill>
                <a:latin typeface="+mj-lt"/>
                <a:ea typeface="ＭＳ Ｐゴシック" charset="-128"/>
              </a:defRPr>
            </a:lvl1pPr>
          </a:lstStyle>
          <a:p>
            <a:pPr>
              <a:defRPr/>
            </a:pPr>
            <a:fld id="{C9927B44-29C7-445E-9AF0-E46A1D818F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807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0" y="0"/>
            <a:ext cx="814070" cy="5143500"/>
            <a:chOff x="0" y="0"/>
            <a:chExt cx="814070" cy="5143500"/>
          </a:xfrm>
        </p:grpSpPr>
        <p:sp>
          <p:nvSpPr>
            <p:cNvPr id="20" name="Rectangle 19"/>
            <p:cNvSpPr/>
            <p:nvPr userDrawn="1"/>
          </p:nvSpPr>
          <p:spPr>
            <a:xfrm flipH="1">
              <a:off x="0" y="0"/>
              <a:ext cx="457200" cy="5143500"/>
            </a:xfrm>
            <a:prstGeom prst="rect">
              <a:avLst/>
            </a:prstGeom>
            <a:solidFill>
              <a:srgbClr val="007DB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Diamond 20"/>
            <p:cNvSpPr/>
            <p:nvPr userDrawn="1"/>
          </p:nvSpPr>
          <p:spPr>
            <a:xfrm flipH="1">
              <a:off x="82550" y="514350"/>
              <a:ext cx="731520" cy="731520"/>
            </a:xfrm>
            <a:prstGeom prst="diamond">
              <a:avLst/>
            </a:prstGeom>
            <a:solidFill>
              <a:srgbClr val="007DB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8F8639-A12E-458C-8E6D-8069A96B8EDD}" type="datetime1">
              <a:rPr lang="en-US" smtClean="0"/>
              <a:t>5/8/2019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"/>
          </p:nvPr>
        </p:nvSpPr>
        <p:spPr>
          <a:xfrm>
            <a:off x="990600" y="459581"/>
            <a:ext cx="74422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990600" y="3600450"/>
            <a:ext cx="7442200" cy="425054"/>
          </a:xfrm>
        </p:spPr>
        <p:txBody>
          <a:bodyPr anchor="b"/>
          <a:lstStyle>
            <a:lvl1pPr algn="l">
              <a:defRPr sz="2000" b="1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4025505"/>
            <a:ext cx="7442200" cy="44163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3227" y="4854028"/>
            <a:ext cx="460427" cy="2774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mtClean="0">
                <a:solidFill>
                  <a:schemeClr val="bg1"/>
                </a:solidFill>
                <a:latin typeface="+mj-lt"/>
                <a:ea typeface="ＭＳ Ｐゴシック" charset="-128"/>
              </a:defRPr>
            </a:lvl1pPr>
          </a:lstStyle>
          <a:p>
            <a:pPr>
              <a:defRPr/>
            </a:pPr>
            <a:fld id="{C9927B44-29C7-445E-9AF0-E46A1D818F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172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Board Meet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 userDrawn="1"/>
        </p:nvGrpSpPr>
        <p:grpSpPr>
          <a:xfrm>
            <a:off x="0" y="0"/>
            <a:ext cx="814070" cy="5143500"/>
            <a:chOff x="0" y="0"/>
            <a:chExt cx="814070" cy="5143500"/>
          </a:xfrm>
        </p:grpSpPr>
        <p:sp>
          <p:nvSpPr>
            <p:cNvPr id="15" name="Rectangle 14"/>
            <p:cNvSpPr/>
            <p:nvPr userDrawn="1"/>
          </p:nvSpPr>
          <p:spPr>
            <a:xfrm flipH="1">
              <a:off x="0" y="0"/>
              <a:ext cx="457200" cy="5143500"/>
            </a:xfrm>
            <a:prstGeom prst="rect">
              <a:avLst/>
            </a:prstGeom>
            <a:solidFill>
              <a:srgbClr val="007DB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Diamond 15"/>
            <p:cNvSpPr/>
            <p:nvPr userDrawn="1"/>
          </p:nvSpPr>
          <p:spPr>
            <a:xfrm flipH="1">
              <a:off x="82550" y="514350"/>
              <a:ext cx="731520" cy="731520"/>
            </a:xfrm>
            <a:prstGeom prst="diamond">
              <a:avLst/>
            </a:prstGeom>
            <a:solidFill>
              <a:srgbClr val="007DB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3227" y="4854028"/>
            <a:ext cx="460427" cy="2774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mtClean="0">
                <a:solidFill>
                  <a:schemeClr val="bg1"/>
                </a:solidFill>
                <a:latin typeface="+mj-lt"/>
                <a:ea typeface="ＭＳ Ｐゴシック" charset="-128"/>
              </a:defRPr>
            </a:lvl1pPr>
          </a:lstStyle>
          <a:p>
            <a:pPr>
              <a:defRPr/>
            </a:pPr>
            <a:fld id="{C9927B44-29C7-445E-9AF0-E46A1D818F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914400" y="396894"/>
            <a:ext cx="7772400" cy="685800"/>
          </a:xfrm>
        </p:spPr>
        <p:txBody>
          <a:bodyPr/>
          <a:lstStyle/>
          <a:p>
            <a:r>
              <a:rPr lang="en-US" sz="2800" smtClean="0"/>
              <a:t>Click to edit Master title style</a:t>
            </a:r>
            <a:endParaRPr lang="en-US" sz="2800" dirty="0"/>
          </a:p>
        </p:txBody>
      </p:sp>
      <p:pic>
        <p:nvPicPr>
          <p:cNvPr id="11" name="Picture 4" descr="\\rtadata01prd\berryn\desktop\computer-icon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73510" y="1200150"/>
            <a:ext cx="565793" cy="565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" name="Object 11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4197521065"/>
              </p:ext>
            </p:extLst>
          </p:nvPr>
        </p:nvGraphicFramePr>
        <p:xfrm>
          <a:off x="1825098" y="3383935"/>
          <a:ext cx="585658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Acrobat Document" r:id="rId4" imgW="2600300" imgH="2114370" progId="Acrobat.Document.DC">
                  <p:embed/>
                </p:oleObj>
              </mc:Choice>
              <mc:Fallback>
                <p:oleObj name="Acrobat Document" r:id="rId4" imgW="2600300" imgH="2114370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25098" y="3383935"/>
                        <a:ext cx="585658" cy="476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" name="Picture 6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2996" y="2571750"/>
            <a:ext cx="489593" cy="489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2925123" y="1304276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RTAChicago.org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925123" y="264795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Facebook.com/</a:t>
            </a:r>
            <a:r>
              <a:rPr lang="en-US" sz="2400" b="1" dirty="0" err="1" smtClean="0">
                <a:solidFill>
                  <a:schemeClr val="tx2"/>
                </a:solidFill>
                <a:latin typeface="+mn-lt"/>
              </a:rPr>
              <a:t>ChicagoRTA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2887023" y="340995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@RTA_Chicago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 userDrawn="1"/>
        </p:nvSpPr>
        <p:spPr>
          <a:xfrm>
            <a:off x="2902263" y="4217013"/>
            <a:ext cx="434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312.836.7000 -Travel information</a:t>
            </a: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269" y="1973081"/>
            <a:ext cx="652277" cy="396567"/>
          </a:xfrm>
          <a:prstGeom prst="rect">
            <a:avLst/>
          </a:prstGeom>
        </p:spPr>
      </p:pic>
      <p:sp>
        <p:nvSpPr>
          <p:cNvPr id="23" name="TextBox 22"/>
          <p:cNvSpPr txBox="1"/>
          <p:nvPr userDrawn="1"/>
        </p:nvSpPr>
        <p:spPr>
          <a:xfrm>
            <a:off x="2925123" y="1973081"/>
            <a:ext cx="673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RTA 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“Ride O</a:t>
            </a:r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n</a:t>
            </a:r>
            <a:r>
              <a:rPr lang="en-US" sz="2400" b="1" dirty="0">
                <a:solidFill>
                  <a:schemeClr val="tx2"/>
                </a:solidFill>
                <a:latin typeface="+mn-lt"/>
              </a:rPr>
              <a:t>.” </a:t>
            </a:r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blog 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24" name="Picture 5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583" y="4105874"/>
            <a:ext cx="496720" cy="496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7698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4414BC-7F8E-455E-8008-589E9F855BD4}" type="datetime1">
              <a:rPr lang="en-US" smtClean="0"/>
              <a:t>5/8/2019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404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0" y="0"/>
            <a:ext cx="814070" cy="5143500"/>
            <a:chOff x="0" y="0"/>
            <a:chExt cx="814070" cy="5143500"/>
          </a:xfrm>
        </p:grpSpPr>
        <p:sp>
          <p:nvSpPr>
            <p:cNvPr id="12" name="Rectangle 11"/>
            <p:cNvSpPr/>
            <p:nvPr userDrawn="1"/>
          </p:nvSpPr>
          <p:spPr>
            <a:xfrm flipH="1">
              <a:off x="0" y="0"/>
              <a:ext cx="457200" cy="5143500"/>
            </a:xfrm>
            <a:prstGeom prst="rect">
              <a:avLst/>
            </a:prstGeom>
            <a:solidFill>
              <a:srgbClr val="007DB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Diamond 12"/>
            <p:cNvSpPr/>
            <p:nvPr userDrawn="1"/>
          </p:nvSpPr>
          <p:spPr>
            <a:xfrm flipH="1">
              <a:off x="82550" y="514350"/>
              <a:ext cx="731520" cy="731520"/>
            </a:xfrm>
            <a:prstGeom prst="diamond">
              <a:avLst/>
            </a:prstGeom>
            <a:solidFill>
              <a:srgbClr val="007DB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66142"/>
            <a:ext cx="7772400" cy="685800"/>
          </a:xfrm>
        </p:spPr>
        <p:txBody>
          <a:bodyPr/>
          <a:lstStyle>
            <a:lvl1pPr>
              <a:lnSpc>
                <a:spcPts val="3500"/>
              </a:lnSpc>
              <a:defRPr sz="3500" cap="all" baseline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65634"/>
            <a:ext cx="7772400" cy="31920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Date Placeholder 16"/>
          <p:cNvSpPr>
            <a:spLocks noGrp="1"/>
          </p:cNvSpPr>
          <p:nvPr userDrawn="1">
            <p:ph type="dt" sz="half" idx="10"/>
          </p:nvPr>
        </p:nvSpPr>
        <p:spPr>
          <a:xfrm>
            <a:off x="990601" y="4849309"/>
            <a:ext cx="1385887" cy="270380"/>
          </a:xfrm>
        </p:spPr>
        <p:txBody>
          <a:bodyPr/>
          <a:lstStyle/>
          <a:p>
            <a:pPr>
              <a:defRPr/>
            </a:pPr>
            <a:fld id="{52CD6794-EB75-4387-9222-A11DB51BF89C}" type="datetime1">
              <a:rPr lang="en-US" smtClean="0"/>
              <a:t>5/8/2019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 userDrawn="1">
            <p:ph type="ftr" sz="quarter" idx="11"/>
          </p:nvPr>
        </p:nvSpPr>
        <p:spPr>
          <a:xfrm>
            <a:off x="2376488" y="4849309"/>
            <a:ext cx="4405313" cy="27384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-3227" y="4854028"/>
            <a:ext cx="460427" cy="2774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mtClean="0">
                <a:solidFill>
                  <a:schemeClr val="bg1"/>
                </a:solidFill>
                <a:latin typeface="+mj-lt"/>
                <a:ea typeface="ＭＳ Ｐゴシック" charset="-128"/>
              </a:defRPr>
            </a:lvl1pPr>
          </a:lstStyle>
          <a:p>
            <a:pPr>
              <a:defRPr/>
            </a:pPr>
            <a:fld id="{C9927B44-29C7-445E-9AF0-E46A1D818F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201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Graph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814070" cy="5143500"/>
            <a:chOff x="0" y="0"/>
            <a:chExt cx="814070" cy="5143500"/>
          </a:xfrm>
        </p:grpSpPr>
        <p:sp>
          <p:nvSpPr>
            <p:cNvPr id="17" name="Rectangle 16"/>
            <p:cNvSpPr/>
            <p:nvPr userDrawn="1"/>
          </p:nvSpPr>
          <p:spPr>
            <a:xfrm flipH="1">
              <a:off x="0" y="0"/>
              <a:ext cx="457200" cy="5143500"/>
            </a:xfrm>
            <a:prstGeom prst="rect">
              <a:avLst/>
            </a:prstGeom>
            <a:solidFill>
              <a:srgbClr val="007DB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Diamond 17"/>
            <p:cNvSpPr/>
            <p:nvPr userDrawn="1"/>
          </p:nvSpPr>
          <p:spPr>
            <a:xfrm flipH="1">
              <a:off x="82550" y="514350"/>
              <a:ext cx="731520" cy="731520"/>
            </a:xfrm>
            <a:prstGeom prst="diamond">
              <a:avLst/>
            </a:prstGeom>
            <a:solidFill>
              <a:srgbClr val="007DB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1" name="Content Placeholder 2"/>
          <p:cNvSpPr>
            <a:spLocks noGrp="1"/>
          </p:cNvSpPr>
          <p:nvPr>
            <p:ph idx="12"/>
          </p:nvPr>
        </p:nvSpPr>
        <p:spPr>
          <a:xfrm>
            <a:off x="990600" y="3682767"/>
            <a:ext cx="7772400" cy="78326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ts val="3500"/>
              </a:lnSpc>
              <a:defRPr sz="3500" cap="all" baseline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65636"/>
            <a:ext cx="7772400" cy="24003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fld id="{BCBF5C5D-335B-44FC-A434-57DD99DE046B}" type="datetime1">
              <a:rPr lang="en-US" smtClean="0"/>
              <a:t>5/8/2019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3227" y="4854028"/>
            <a:ext cx="460427" cy="2774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mtClean="0">
                <a:solidFill>
                  <a:schemeClr val="bg1"/>
                </a:solidFill>
                <a:latin typeface="+mj-lt"/>
                <a:ea typeface="ＭＳ Ｐゴシック" charset="-128"/>
              </a:defRPr>
            </a:lvl1pPr>
          </a:lstStyle>
          <a:p>
            <a:pPr>
              <a:defRPr/>
            </a:pPr>
            <a:fld id="{C9927B44-29C7-445E-9AF0-E46A1D818F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13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&amp;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57200" y="0"/>
            <a:ext cx="2342286" cy="5143500"/>
          </a:xfrm>
          <a:ln>
            <a:noFill/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53769"/>
            <a:ext cx="5867400" cy="903685"/>
          </a:xfrm>
        </p:spPr>
        <p:txBody>
          <a:bodyPr anchor="b"/>
          <a:lstStyle>
            <a:lvl1pPr>
              <a:lnSpc>
                <a:spcPts val="3500"/>
              </a:lnSpc>
              <a:defRPr sz="3500" cap="all" baseline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1143000"/>
            <a:ext cx="5867400" cy="332303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3"/>
          </p:nvPr>
        </p:nvSpPr>
        <p:spPr>
          <a:xfrm>
            <a:off x="2895601" y="4869658"/>
            <a:ext cx="1385887" cy="270380"/>
          </a:xfrm>
        </p:spPr>
        <p:txBody>
          <a:bodyPr/>
          <a:lstStyle/>
          <a:p>
            <a:pPr>
              <a:defRPr/>
            </a:pPr>
            <a:fld id="{C3274C34-F6A5-43EC-B293-DBA24FCE18FA}" type="datetime1">
              <a:rPr lang="en-US" smtClean="0"/>
              <a:t>5/8/2019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4"/>
          </p:nvPr>
        </p:nvSpPr>
        <p:spPr>
          <a:xfrm>
            <a:off x="4281488" y="4869658"/>
            <a:ext cx="2957512" cy="27384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0" y="0"/>
            <a:ext cx="814070" cy="5143500"/>
            <a:chOff x="0" y="0"/>
            <a:chExt cx="814070" cy="5143500"/>
          </a:xfrm>
        </p:grpSpPr>
        <p:sp>
          <p:nvSpPr>
            <p:cNvPr id="16" name="Rectangle 15"/>
            <p:cNvSpPr/>
            <p:nvPr userDrawn="1"/>
          </p:nvSpPr>
          <p:spPr>
            <a:xfrm flipH="1">
              <a:off x="0" y="0"/>
              <a:ext cx="457200" cy="5143500"/>
            </a:xfrm>
            <a:prstGeom prst="rect">
              <a:avLst/>
            </a:prstGeom>
            <a:solidFill>
              <a:srgbClr val="007DB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Diamond 16"/>
            <p:cNvSpPr/>
            <p:nvPr userDrawn="1"/>
          </p:nvSpPr>
          <p:spPr>
            <a:xfrm flipH="1">
              <a:off x="82550" y="514350"/>
              <a:ext cx="731520" cy="731520"/>
            </a:xfrm>
            <a:prstGeom prst="diamond">
              <a:avLst/>
            </a:prstGeom>
            <a:solidFill>
              <a:srgbClr val="007DB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3227" y="4854028"/>
            <a:ext cx="460427" cy="2774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mtClean="0">
                <a:solidFill>
                  <a:schemeClr val="bg1"/>
                </a:solidFill>
                <a:latin typeface="+mj-lt"/>
                <a:ea typeface="ＭＳ Ｐゴシック" charset="-128"/>
              </a:defRPr>
            </a:lvl1pPr>
          </a:lstStyle>
          <a:p>
            <a:pPr>
              <a:defRPr/>
            </a:pPr>
            <a:fld id="{C9927B44-29C7-445E-9AF0-E46A1D818F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70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256" y="3211117"/>
            <a:ext cx="7857744" cy="1189433"/>
          </a:xfrm>
        </p:spPr>
        <p:txBody>
          <a:bodyPr anchor="t"/>
          <a:lstStyle>
            <a:lvl1pPr algn="l">
              <a:lnSpc>
                <a:spcPts val="4500"/>
              </a:lnSpc>
              <a:defRPr sz="4500" b="1" cap="all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5257" y="2686051"/>
            <a:ext cx="7850919" cy="52506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AB11C0-D670-467B-8EE1-527AC634C231}" type="datetime1">
              <a:rPr lang="en-US" smtClean="0"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flipH="1">
            <a:off x="2" y="0"/>
            <a:ext cx="457200" cy="5143500"/>
          </a:xfrm>
          <a:prstGeom prst="rect">
            <a:avLst/>
          </a:prstGeom>
          <a:solidFill>
            <a:srgbClr val="007DB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Diamond 13"/>
          <p:cNvSpPr/>
          <p:nvPr userDrawn="1"/>
        </p:nvSpPr>
        <p:spPr>
          <a:xfrm flipH="1">
            <a:off x="93980" y="3103166"/>
            <a:ext cx="731520" cy="731520"/>
          </a:xfrm>
          <a:prstGeom prst="diamond">
            <a:avLst/>
          </a:prstGeom>
          <a:solidFill>
            <a:srgbClr val="007DB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3227" y="4854028"/>
            <a:ext cx="462967" cy="2774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mtClean="0">
                <a:solidFill>
                  <a:schemeClr val="bg1"/>
                </a:solidFill>
                <a:latin typeface="+mj-lt"/>
                <a:ea typeface="ＭＳ Ｐゴシック" charset="-128"/>
              </a:defRPr>
            </a:lvl1pPr>
          </a:lstStyle>
          <a:p>
            <a:pPr>
              <a:defRPr/>
            </a:pPr>
            <a:fld id="{C9927B44-29C7-445E-9AF0-E46A1D818F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743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 flipH="1">
            <a:off x="2" y="0"/>
            <a:ext cx="457200" cy="5143500"/>
          </a:xfrm>
          <a:prstGeom prst="rect">
            <a:avLst/>
          </a:prstGeom>
          <a:solidFill>
            <a:srgbClr val="007DB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65521" y="133350"/>
            <a:ext cx="2398931" cy="2571285"/>
          </a:xfrm>
          <a:prstGeom prst="ellipse">
            <a:avLst/>
          </a:prstGeom>
          <a:effectLst>
            <a:softEdge rad="127000"/>
          </a:effectLst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3A6F75-29A7-4398-9BED-AED0D295C92C}" type="datetime1">
              <a:rPr lang="en-US" smtClean="0"/>
              <a:t>5/8/2019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905256" y="3211117"/>
            <a:ext cx="7857744" cy="1113233"/>
          </a:xfrm>
        </p:spPr>
        <p:txBody>
          <a:bodyPr anchor="t"/>
          <a:lstStyle>
            <a:lvl1pPr algn="l">
              <a:lnSpc>
                <a:spcPts val="4500"/>
              </a:lnSpc>
              <a:defRPr sz="4500" b="1" cap="all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905257" y="2686051"/>
            <a:ext cx="7850919" cy="52506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3227" y="4854028"/>
            <a:ext cx="462967" cy="2774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mtClean="0">
                <a:solidFill>
                  <a:schemeClr val="bg1"/>
                </a:solidFill>
                <a:latin typeface="+mj-lt"/>
                <a:ea typeface="ＭＳ Ｐゴシック" charset="-128"/>
              </a:defRPr>
            </a:lvl1pPr>
          </a:lstStyle>
          <a:p>
            <a:pPr>
              <a:defRPr/>
            </a:pPr>
            <a:fld id="{C9927B44-29C7-445E-9AF0-E46A1D818F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7" name="Diamond 16"/>
          <p:cNvSpPr/>
          <p:nvPr userDrawn="1"/>
        </p:nvSpPr>
        <p:spPr>
          <a:xfrm flipH="1">
            <a:off x="93980" y="3103166"/>
            <a:ext cx="731520" cy="731520"/>
          </a:xfrm>
          <a:prstGeom prst="diamond">
            <a:avLst/>
          </a:prstGeom>
          <a:solidFill>
            <a:srgbClr val="007DB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72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 userDrawn="1"/>
        </p:nvGrpSpPr>
        <p:grpSpPr>
          <a:xfrm>
            <a:off x="0" y="0"/>
            <a:ext cx="814070" cy="5143500"/>
            <a:chOff x="0" y="0"/>
            <a:chExt cx="814070" cy="5143500"/>
          </a:xfrm>
        </p:grpSpPr>
        <p:sp>
          <p:nvSpPr>
            <p:cNvPr id="13" name="Rectangle 12"/>
            <p:cNvSpPr/>
            <p:nvPr userDrawn="1"/>
          </p:nvSpPr>
          <p:spPr>
            <a:xfrm flipH="1">
              <a:off x="0" y="0"/>
              <a:ext cx="457200" cy="5143500"/>
            </a:xfrm>
            <a:prstGeom prst="rect">
              <a:avLst/>
            </a:prstGeom>
            <a:solidFill>
              <a:srgbClr val="007DB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Diamond 13"/>
            <p:cNvSpPr/>
            <p:nvPr userDrawn="1"/>
          </p:nvSpPr>
          <p:spPr>
            <a:xfrm flipH="1">
              <a:off x="82550" y="514350"/>
              <a:ext cx="731520" cy="731520"/>
            </a:xfrm>
            <a:prstGeom prst="diamond">
              <a:avLst/>
            </a:prstGeom>
            <a:solidFill>
              <a:srgbClr val="007DB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56022"/>
            <a:ext cx="7772400" cy="709613"/>
          </a:xfrm>
        </p:spPr>
        <p:txBody>
          <a:bodyPr/>
          <a:lstStyle>
            <a:lvl1pPr>
              <a:defRPr sz="3500" cap="all" baseline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2639" y="1265634"/>
            <a:ext cx="3657600" cy="3200401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265635"/>
            <a:ext cx="3657600" cy="3200401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AC8845-5159-4775-9A79-71C63D686F75}" type="datetime1">
              <a:rPr lang="en-US" smtClean="0"/>
              <a:t>5/8/2019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3227" y="4854028"/>
            <a:ext cx="460427" cy="2774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mtClean="0">
                <a:solidFill>
                  <a:schemeClr val="bg1"/>
                </a:solidFill>
                <a:latin typeface="+mj-lt"/>
                <a:ea typeface="ＭＳ Ｐゴシック" charset="-128"/>
              </a:defRPr>
            </a:lvl1pPr>
          </a:lstStyle>
          <a:p>
            <a:pPr>
              <a:defRPr/>
            </a:pPr>
            <a:fld id="{C9927B44-29C7-445E-9AF0-E46A1D818F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568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 userDrawn="1"/>
        </p:nvGrpSpPr>
        <p:grpSpPr>
          <a:xfrm>
            <a:off x="0" y="0"/>
            <a:ext cx="814070" cy="5143500"/>
            <a:chOff x="0" y="0"/>
            <a:chExt cx="814070" cy="5143500"/>
          </a:xfrm>
        </p:grpSpPr>
        <p:sp>
          <p:nvSpPr>
            <p:cNvPr id="22" name="Rectangle 21"/>
            <p:cNvSpPr/>
            <p:nvPr userDrawn="1"/>
          </p:nvSpPr>
          <p:spPr>
            <a:xfrm flipH="1">
              <a:off x="0" y="0"/>
              <a:ext cx="457200" cy="5143500"/>
            </a:xfrm>
            <a:prstGeom prst="rect">
              <a:avLst/>
            </a:prstGeom>
            <a:solidFill>
              <a:srgbClr val="007DB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Diamond 22"/>
            <p:cNvSpPr/>
            <p:nvPr userDrawn="1"/>
          </p:nvSpPr>
          <p:spPr>
            <a:xfrm flipH="1">
              <a:off x="82550" y="514350"/>
              <a:ext cx="731520" cy="731520"/>
            </a:xfrm>
            <a:prstGeom prst="diamond">
              <a:avLst/>
            </a:prstGeom>
            <a:solidFill>
              <a:srgbClr val="007DB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5400" y="1288759"/>
            <a:ext cx="3657600" cy="365523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90600" y="1289283"/>
            <a:ext cx="3657600" cy="365523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fld id="{DFAF0C2F-E8E5-4525-B7C1-7724A1AEBF08}" type="datetime1">
              <a:rPr lang="en-US" smtClean="0"/>
              <a:t>5/8/2019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90600" y="556022"/>
            <a:ext cx="7772400" cy="709613"/>
          </a:xfrm>
        </p:spPr>
        <p:txBody>
          <a:bodyPr/>
          <a:lstStyle>
            <a:lvl1pPr>
              <a:defRPr sz="3500" cap="all" baseline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5"/>
          </p:nvPr>
        </p:nvSpPr>
        <p:spPr>
          <a:xfrm>
            <a:off x="992639" y="1657351"/>
            <a:ext cx="3657600" cy="2800349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657351"/>
            <a:ext cx="3657600" cy="2800351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3227" y="4854028"/>
            <a:ext cx="460427" cy="2774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mtClean="0">
                <a:solidFill>
                  <a:schemeClr val="bg1"/>
                </a:solidFill>
                <a:latin typeface="+mj-lt"/>
                <a:ea typeface="ＭＳ Ｐゴシック" charset="-128"/>
              </a:defRPr>
            </a:lvl1pPr>
          </a:lstStyle>
          <a:p>
            <a:pPr>
              <a:defRPr/>
            </a:pPr>
            <a:fld id="{C9927B44-29C7-445E-9AF0-E46A1D818F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355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 userDrawn="1"/>
        </p:nvGrpSpPr>
        <p:grpSpPr>
          <a:xfrm>
            <a:off x="0" y="0"/>
            <a:ext cx="814070" cy="5143500"/>
            <a:chOff x="0" y="0"/>
            <a:chExt cx="814070" cy="5143500"/>
          </a:xfrm>
        </p:grpSpPr>
        <p:sp>
          <p:nvSpPr>
            <p:cNvPr id="15" name="Rectangle 14"/>
            <p:cNvSpPr/>
            <p:nvPr userDrawn="1"/>
          </p:nvSpPr>
          <p:spPr>
            <a:xfrm flipH="1">
              <a:off x="0" y="0"/>
              <a:ext cx="457200" cy="5143500"/>
            </a:xfrm>
            <a:prstGeom prst="rect">
              <a:avLst/>
            </a:prstGeom>
            <a:solidFill>
              <a:srgbClr val="007DB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Diamond 15"/>
            <p:cNvSpPr/>
            <p:nvPr userDrawn="1"/>
          </p:nvSpPr>
          <p:spPr>
            <a:xfrm flipH="1">
              <a:off x="82550" y="514350"/>
              <a:ext cx="731520" cy="731520"/>
            </a:xfrm>
            <a:prstGeom prst="diamond">
              <a:avLst/>
            </a:prstGeom>
            <a:solidFill>
              <a:srgbClr val="007DB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ts val="3500"/>
              </a:lnSpc>
              <a:defRPr sz="3500" cap="all" baseline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93EFC8-64D2-4143-8EE9-41A78AC5EE31}" type="datetime1">
              <a:rPr lang="en-US" smtClean="0"/>
              <a:t>5/8/2019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3227" y="4854028"/>
            <a:ext cx="460427" cy="2774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mtClean="0">
                <a:solidFill>
                  <a:schemeClr val="bg1"/>
                </a:solidFill>
                <a:latin typeface="+mj-lt"/>
                <a:ea typeface="ＭＳ Ｐゴシック" charset="-128"/>
              </a:defRPr>
            </a:lvl1pPr>
          </a:lstStyle>
          <a:p>
            <a:pPr>
              <a:defRPr/>
            </a:pPr>
            <a:fld id="{C9927B44-29C7-445E-9AF0-E46A1D818F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755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990600" y="556022"/>
            <a:ext cx="7772400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90600" y="1265634"/>
            <a:ext cx="7772400" cy="3192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990599" y="4849309"/>
            <a:ext cx="1385887" cy="270380"/>
          </a:xfrm>
          <a:prstGeom prst="rect">
            <a:avLst/>
          </a:prstGeom>
        </p:spPr>
        <p:txBody>
          <a:bodyPr anchor="ctr"/>
          <a:lstStyle>
            <a:lvl1pPr>
              <a:defRPr sz="110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4414BC-7F8E-455E-8008-589E9F855BD4}" type="datetime1">
              <a:rPr lang="en-US" smtClean="0"/>
              <a:t>5/8/2019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76486" y="4849309"/>
            <a:ext cx="3792972" cy="273844"/>
          </a:xfrm>
          <a:prstGeom prst="rect">
            <a:avLst/>
          </a:prstGeom>
        </p:spPr>
        <p:txBody>
          <a:bodyPr anchor="ctr"/>
          <a:lstStyle>
            <a:lvl1pPr>
              <a:defRPr sz="110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7" name="Picture 2" descr="\\rtadata01prd\stancielk\desktop\RTA_Logo_Name_2013_600DPI-01.png"/>
          <p:cNvPicPr>
            <a:picLocks noChangeAspect="1" noChangeArrowheads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29500" y="4491990"/>
            <a:ext cx="1359968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3" r:id="rId2"/>
    <p:sldLayoutId id="2147483688" r:id="rId3"/>
    <p:sldLayoutId id="2147483687" r:id="rId4"/>
    <p:sldLayoutId id="2147483683" r:id="rId5"/>
    <p:sldLayoutId id="2147483684" r:id="rId6"/>
    <p:sldLayoutId id="2147483685" r:id="rId7"/>
    <p:sldLayoutId id="2147483674" r:id="rId8"/>
    <p:sldLayoutId id="2147483675" r:id="rId9"/>
    <p:sldLayoutId id="2147483677" r:id="rId10"/>
    <p:sldLayoutId id="2147483679" r:id="rId11"/>
    <p:sldLayoutId id="2147483690" r:id="rId12"/>
    <p:sldLayoutId id="2147483689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5FA0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5FA0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5FA0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5FA0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5FA0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5FA0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5FA0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5FA0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reddl@rtachicago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5612" y="590550"/>
            <a:ext cx="4573588" cy="373380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en-US" sz="2000" dirty="0" smtClean="0">
                <a:latin typeface="+mn-lt"/>
                <a:cs typeface="Arial" panose="020B0604020202020204" pitchFamily="34" charset="0"/>
              </a:rPr>
            </a:br>
            <a:r>
              <a:rPr lang="en-US" sz="1800" dirty="0" smtClean="0">
                <a:latin typeface="+mn-lt"/>
                <a:cs typeface="Arial" panose="020B0604020202020204" pitchFamily="34" charset="0"/>
              </a:rPr>
              <a:t>Regional </a:t>
            </a:r>
            <a:r>
              <a:rPr lang="en-US" sz="1800" dirty="0">
                <a:latin typeface="+mn-lt"/>
                <a:cs typeface="Arial" panose="020B0604020202020204" pitchFamily="34" charset="0"/>
              </a:rPr>
              <a:t>Transportation Authority</a:t>
            </a:r>
            <a:br>
              <a:rPr lang="en-US" sz="1800" dirty="0">
                <a:latin typeface="+mn-lt"/>
                <a:cs typeface="Arial" panose="020B0604020202020204" pitchFamily="34" charset="0"/>
              </a:rPr>
            </a:br>
            <a:r>
              <a:rPr lang="en-US" sz="1800" dirty="0" smtClean="0">
                <a:latin typeface="+mn-lt"/>
                <a:cs typeface="Arial" panose="020B0604020202020204" pitchFamily="34" charset="0"/>
              </a:rPr>
              <a:t>Disadvantaged Business Enterprise</a:t>
            </a:r>
            <a:br>
              <a:rPr lang="en-US" sz="1800" dirty="0" smtClean="0">
                <a:latin typeface="+mn-lt"/>
                <a:cs typeface="Arial" panose="020B0604020202020204" pitchFamily="34" charset="0"/>
              </a:rPr>
            </a:br>
            <a:r>
              <a:rPr lang="en-US" sz="1800" dirty="0" smtClean="0">
                <a:latin typeface="+mn-lt"/>
                <a:cs typeface="Arial" panose="020B0604020202020204" pitchFamily="34" charset="0"/>
              </a:rPr>
              <a:t>FFY 2020-2022</a:t>
            </a:r>
            <a:br>
              <a:rPr lang="en-US" sz="1800" dirty="0" smtClean="0">
                <a:latin typeface="+mn-lt"/>
                <a:cs typeface="Arial" panose="020B0604020202020204" pitchFamily="34" charset="0"/>
              </a:rPr>
            </a:br>
            <a:r>
              <a:rPr lang="en-US" sz="1800" dirty="0" smtClean="0">
                <a:latin typeface="+mn-lt"/>
                <a:cs typeface="Arial" panose="020B0604020202020204" pitchFamily="34" charset="0"/>
              </a:rPr>
              <a:t>Triennial Goal Setting</a:t>
            </a:r>
            <a:br>
              <a:rPr lang="en-US" sz="1800" dirty="0" smtClean="0">
                <a:latin typeface="+mn-lt"/>
                <a:cs typeface="Arial" panose="020B0604020202020204" pitchFamily="34" charset="0"/>
              </a:rPr>
            </a:br>
            <a:r>
              <a:rPr lang="en-US" sz="1800" dirty="0" smtClean="0">
                <a:latin typeface="+mn-lt"/>
                <a:cs typeface="Arial" panose="020B0604020202020204" pitchFamily="34" charset="0"/>
              </a:rPr>
              <a:t>Public Comment Meeting</a:t>
            </a:r>
            <a:br>
              <a:rPr lang="en-US" sz="1800" dirty="0" smtClean="0">
                <a:latin typeface="+mn-lt"/>
                <a:cs typeface="Arial" panose="020B0604020202020204" pitchFamily="34" charset="0"/>
              </a:rPr>
            </a:br>
            <a:r>
              <a:rPr lang="en-US" sz="1800" dirty="0">
                <a:latin typeface="+mn-lt"/>
                <a:cs typeface="Arial" panose="020B0604020202020204" pitchFamily="34" charset="0"/>
              </a:rPr>
              <a:t/>
            </a:r>
            <a:br>
              <a:rPr lang="en-US" sz="1800" dirty="0">
                <a:latin typeface="+mn-lt"/>
                <a:cs typeface="Arial" panose="020B0604020202020204" pitchFamily="34" charset="0"/>
              </a:rPr>
            </a:br>
            <a:r>
              <a:rPr lang="en-US" sz="1800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en-US" sz="1800" dirty="0" smtClean="0">
                <a:latin typeface="+mn-lt"/>
                <a:cs typeface="Arial" panose="020B0604020202020204" pitchFamily="34" charset="0"/>
              </a:rPr>
            </a:br>
            <a:r>
              <a:rPr lang="en-US" sz="1400" dirty="0" smtClean="0">
                <a:cs typeface="Arial" panose="020B0604020202020204" pitchFamily="34" charset="0"/>
              </a:rPr>
              <a:t>Presented by:</a:t>
            </a:r>
            <a:br>
              <a:rPr lang="en-US" sz="1400" dirty="0" smtClean="0">
                <a:cs typeface="Arial" panose="020B0604020202020204" pitchFamily="34" charset="0"/>
              </a:rPr>
            </a:br>
            <a:r>
              <a:rPr lang="en-US" sz="1400" dirty="0" smtClean="0">
                <a:cs typeface="Arial" panose="020B0604020202020204" pitchFamily="34" charset="0"/>
              </a:rPr>
              <a:t>Cha advisors </a:t>
            </a:r>
            <a:r>
              <a:rPr lang="en-US" sz="1400" dirty="0" err="1" smtClean="0">
                <a:cs typeface="Arial" panose="020B0604020202020204" pitchFamily="34" charset="0"/>
              </a:rPr>
              <a:t>inc.</a:t>
            </a:r>
            <a:r>
              <a:rPr lang="en-US" sz="1400" dirty="0">
                <a:cs typeface="Arial" panose="020B0604020202020204" pitchFamily="34" charset="0"/>
              </a:rPr>
              <a:t> </a:t>
            </a:r>
            <a:r>
              <a:rPr lang="en-US" sz="1800" dirty="0" smtClean="0">
                <a:cs typeface="Arial" panose="020B0604020202020204" pitchFamily="34" charset="0"/>
              </a:rPr>
              <a:t/>
            </a:r>
            <a:br>
              <a:rPr lang="en-US" sz="1800" dirty="0" smtClean="0">
                <a:cs typeface="Arial" panose="020B0604020202020204" pitchFamily="34" charset="0"/>
              </a:rPr>
            </a:br>
            <a:r>
              <a:rPr lang="en-US" sz="1800" dirty="0">
                <a:cs typeface="Arial" panose="020B0604020202020204" pitchFamily="34" charset="0"/>
              </a:rPr>
              <a:t/>
            </a:r>
            <a:br>
              <a:rPr lang="en-US" sz="1800" dirty="0">
                <a:cs typeface="Arial" panose="020B0604020202020204" pitchFamily="34" charset="0"/>
              </a:rPr>
            </a:br>
            <a:r>
              <a:rPr lang="en-US" sz="1800" dirty="0">
                <a:latin typeface="+mn-lt"/>
                <a:cs typeface="Arial" panose="020B0604020202020204" pitchFamily="34" charset="0"/>
              </a:rPr>
              <a:t/>
            </a:r>
            <a:br>
              <a:rPr lang="en-US" sz="1800" dirty="0">
                <a:latin typeface="+mn-lt"/>
                <a:cs typeface="Arial" panose="020B0604020202020204" pitchFamily="34" charset="0"/>
              </a:rPr>
            </a:br>
            <a:r>
              <a:rPr lang="en-US" sz="1400" dirty="0" smtClean="0">
                <a:latin typeface="+mn-lt"/>
                <a:cs typeface="Arial" panose="020B0604020202020204" pitchFamily="34" charset="0"/>
              </a:rPr>
              <a:t>May 8, 2019</a:t>
            </a:r>
            <a:endParaRPr lang="en-US" sz="1400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92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dirty="0" smtClean="0"/>
              <a:t>Send inquires and comments to: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65634"/>
            <a:ext cx="7772400" cy="1839516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 smtClean="0"/>
              <a:t>LaToya Redd</a:t>
            </a:r>
          </a:p>
          <a:p>
            <a:pPr marL="0" indent="0">
              <a:buNone/>
            </a:pPr>
            <a:r>
              <a:rPr lang="en-US" sz="1400" dirty="0" smtClean="0"/>
              <a:t>Regulatory Compliance Officer</a:t>
            </a:r>
          </a:p>
          <a:p>
            <a:pPr marL="0" indent="0">
              <a:buNone/>
            </a:pPr>
            <a:r>
              <a:rPr lang="en-US" sz="1400" dirty="0" smtClean="0"/>
              <a:t>Regional Transportation Authority</a:t>
            </a:r>
          </a:p>
          <a:p>
            <a:pPr marL="0" indent="0">
              <a:buNone/>
            </a:pPr>
            <a:r>
              <a:rPr lang="en-US" sz="1400" dirty="0" smtClean="0"/>
              <a:t>175 West Jackson Blvd.,</a:t>
            </a:r>
            <a:r>
              <a:rPr lang="en-US" sz="1400" dirty="0"/>
              <a:t> </a:t>
            </a:r>
            <a:r>
              <a:rPr lang="en-US" sz="1400" dirty="0" smtClean="0"/>
              <a:t>Suite 1650</a:t>
            </a:r>
          </a:p>
          <a:p>
            <a:pPr marL="0" indent="0">
              <a:buNone/>
            </a:pPr>
            <a:r>
              <a:rPr lang="en-US" sz="1400" dirty="0" smtClean="0"/>
              <a:t>Chicago, Illinois 60604</a:t>
            </a:r>
          </a:p>
          <a:p>
            <a:pPr marL="0" indent="0">
              <a:buNone/>
            </a:pPr>
            <a:r>
              <a:rPr lang="en-US" sz="1400" dirty="0" smtClean="0">
                <a:hlinkClick r:id="rId2"/>
              </a:rPr>
              <a:t>reddl@rtachicago.org</a:t>
            </a:r>
            <a:r>
              <a:rPr lang="en-US" sz="1400" dirty="0" smtClean="0"/>
              <a:t> </a:t>
            </a:r>
          </a:p>
          <a:p>
            <a:pPr marL="0" indent="0">
              <a:buNone/>
            </a:pPr>
            <a:r>
              <a:rPr lang="en-US" sz="1400" dirty="0" smtClean="0"/>
              <a:t>312-913-3212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CD6794-EB75-4387-9222-A11DB51BF89C}" type="datetime1">
              <a:rPr lang="en-US" smtClean="0"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9927B44-29C7-445E-9AF0-E46A1D818F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720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61950"/>
            <a:ext cx="7772400" cy="889992"/>
          </a:xfrm>
        </p:spPr>
        <p:txBody>
          <a:bodyPr/>
          <a:lstStyle/>
          <a:p>
            <a:pPr algn="ctr"/>
            <a:r>
              <a:rPr lang="en-US" sz="3200" dirty="0"/>
              <a:t>DBE Program Regulatory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/>
              <a:t>DBE Goal Applies to Federal Transit Administration (“FTA”) Contracts for the upcoming three federal fiscal years</a:t>
            </a:r>
          </a:p>
          <a:p>
            <a:r>
              <a:rPr lang="en-US" sz="2000" dirty="0"/>
              <a:t>Two Step Goal Setting Process</a:t>
            </a:r>
          </a:p>
          <a:p>
            <a:pPr lvl="1"/>
            <a:r>
              <a:rPr lang="en-US" sz="2000" dirty="0"/>
              <a:t>Step 1: Determine the “base figure” of ready, willing &amp; able minority- and women-owned businesses as a percentage of all businesses in the agency’s geographic &amp; product markets</a:t>
            </a:r>
          </a:p>
          <a:p>
            <a:pPr lvl="1"/>
            <a:r>
              <a:rPr lang="en-US" sz="2000" dirty="0"/>
              <a:t>Step 2: Examine all relevant evidence to determine any adjustment to account for the effects of the DBE program &amp; “but for” discrimination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9927B44-29C7-445E-9AF0-E46A1D818F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24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 1 Base figure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600" dirty="0"/>
              <a:t>Determine product market by expected FTA-assisted spending by NAICS codes for FFYs 2020-2022 </a:t>
            </a:r>
            <a:r>
              <a:rPr lang="en-US" sz="1600" dirty="0"/>
              <a:t>$995,000 total</a:t>
            </a:r>
          </a:p>
          <a:p>
            <a:pPr lvl="2"/>
            <a:r>
              <a:rPr lang="en-US" sz="1600" dirty="0"/>
              <a:t>Interagency Signage Expansion = $275,000</a:t>
            </a:r>
          </a:p>
          <a:p>
            <a:pPr lvl="3"/>
            <a:r>
              <a:rPr lang="en-US" sz="1600" dirty="0"/>
              <a:t>Engineering Activities (541330) = 25%</a:t>
            </a:r>
          </a:p>
          <a:p>
            <a:pPr lvl="3"/>
            <a:r>
              <a:rPr lang="en-US" sz="1600" dirty="0"/>
              <a:t>Highway, Street &amp; Bridge Construction = 75%</a:t>
            </a:r>
          </a:p>
          <a:p>
            <a:pPr lvl="2"/>
            <a:r>
              <a:rPr lang="en-US" sz="1600" dirty="0"/>
              <a:t>Transit Oriented Development Projects = $720,000</a:t>
            </a:r>
          </a:p>
          <a:p>
            <a:pPr lvl="3"/>
            <a:r>
              <a:rPr lang="en-US" sz="1600" dirty="0"/>
              <a:t>Engineering Activities (541330) = 70%</a:t>
            </a:r>
          </a:p>
          <a:p>
            <a:pPr lvl="3"/>
            <a:r>
              <a:rPr lang="en-US" sz="1600" dirty="0"/>
              <a:t>Other Activities Related to Real Estate = 20%</a:t>
            </a:r>
          </a:p>
          <a:p>
            <a:pPr lvl="3"/>
            <a:r>
              <a:rPr lang="en-US" sz="1600" dirty="0"/>
              <a:t>Public Relations Agencies = 10%</a:t>
            </a:r>
          </a:p>
          <a:p>
            <a:r>
              <a:rPr lang="en-US" sz="1600" dirty="0"/>
              <a:t>Determine geographic market by RTA’s Disparity study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9927B44-29C7-445E-9AF0-E46A1D818F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589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04788"/>
            <a:ext cx="3084514" cy="1506250"/>
          </a:xfrm>
        </p:spPr>
        <p:txBody>
          <a:bodyPr/>
          <a:lstStyle/>
          <a:p>
            <a:r>
              <a:rPr lang="en-US" sz="3600" dirty="0">
                <a:solidFill>
                  <a:srgbClr val="FFFFFF"/>
                </a:solidFill>
              </a:rPr>
              <a:t>Step </a:t>
            </a:r>
            <a:r>
              <a:rPr lang="en-US" sz="3600" dirty="0" err="1" smtClean="0">
                <a:solidFill>
                  <a:srgbClr val="FFFFFF"/>
                </a:solidFill>
              </a:rPr>
              <a:t>Ste</a:t>
            </a:r>
            <a:r>
              <a:rPr lang="en-US" sz="3600" dirty="0" smtClean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FF"/>
                </a:solidFill>
              </a:rPr>
              <a:t>1 Base Figure </a:t>
            </a:r>
            <a:r>
              <a:rPr lang="en-US" sz="3600" dirty="0" smtClean="0">
                <a:solidFill>
                  <a:srgbClr val="FFFFFF"/>
                </a:solidFill>
              </a:rPr>
              <a:t>1 </a:t>
            </a:r>
            <a:r>
              <a:rPr lang="en-US" sz="3600" dirty="0">
                <a:solidFill>
                  <a:srgbClr val="FFFFFF"/>
                </a:solidFill>
              </a:rPr>
              <a:t>Base Figure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9326437"/>
              </p:ext>
            </p:extLst>
          </p:nvPr>
        </p:nvGraphicFramePr>
        <p:xfrm>
          <a:off x="3276599" y="666752"/>
          <a:ext cx="5791200" cy="350738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58240">
                  <a:extLst>
                    <a:ext uri="{9D8B030D-6E8A-4147-A177-3AD203B41FA5}">
                      <a16:colId xmlns:a16="http://schemas.microsoft.com/office/drawing/2014/main" val="4098660194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3262524425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70862624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588996119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3170653005"/>
                    </a:ext>
                  </a:extLst>
                </a:gridCol>
              </a:tblGrid>
              <a:tr h="533398">
                <a:tc>
                  <a:txBody>
                    <a:bodyPr/>
                    <a:lstStyle/>
                    <a:p>
                      <a:r>
                        <a:rPr lang="en-US" dirty="0" smtClean="0"/>
                        <a:t>NAICS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NAICS Code</a:t>
                      </a:r>
                      <a:r>
                        <a:rPr lang="en-US" sz="1600" baseline="0" dirty="0" smtClean="0"/>
                        <a:t> Label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Non-DBE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539338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237310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Highway,</a:t>
                      </a:r>
                      <a:r>
                        <a:rPr lang="en-US" sz="1200" baseline="0" dirty="0" smtClean="0"/>
                        <a:t> Street and Bride Construction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2352695"/>
                  </a:ext>
                </a:extLst>
              </a:tr>
              <a:tr h="496045">
                <a:tc>
                  <a:txBody>
                    <a:bodyPr/>
                    <a:lstStyle/>
                    <a:p>
                      <a:r>
                        <a:rPr lang="en-US" dirty="0" smtClean="0"/>
                        <a:t>339950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Sign Manufacturing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89.6%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0709022"/>
                  </a:ext>
                </a:extLst>
              </a:tr>
              <a:tr h="466260">
                <a:tc>
                  <a:txBody>
                    <a:bodyPr/>
                    <a:lstStyle/>
                    <a:p>
                      <a:r>
                        <a:rPr lang="en-US" dirty="0" smtClean="0"/>
                        <a:t>531390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Other</a:t>
                      </a:r>
                      <a:r>
                        <a:rPr lang="en-US" sz="1200" baseline="0" dirty="0" smtClean="0"/>
                        <a:t> Activities Related to Real Estate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459095"/>
                  </a:ext>
                </a:extLst>
              </a:tr>
              <a:tr h="466260">
                <a:tc>
                  <a:txBody>
                    <a:bodyPr/>
                    <a:lstStyle/>
                    <a:p>
                      <a:r>
                        <a:rPr lang="en-US" dirty="0" smtClean="0"/>
                        <a:t>541330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Engineering Services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85.8%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4337102"/>
                  </a:ext>
                </a:extLst>
              </a:tr>
              <a:tr h="466260">
                <a:tc>
                  <a:txBody>
                    <a:bodyPr/>
                    <a:lstStyle/>
                    <a:p>
                      <a:r>
                        <a:rPr lang="en-US" dirty="0" smtClean="0"/>
                        <a:t>541820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Public</a:t>
                      </a:r>
                      <a:r>
                        <a:rPr lang="en-US" sz="1200" baseline="0" dirty="0" smtClean="0"/>
                        <a:t> Relations Agencies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81.3%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585110"/>
                  </a:ext>
                </a:extLst>
              </a:tr>
            </a:tbl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218313"/>
            <a:ext cx="2362200" cy="1572638"/>
          </a:xfrm>
        </p:spPr>
        <p:txBody>
          <a:bodyPr/>
          <a:lstStyle/>
          <a:p>
            <a:r>
              <a:rPr lang="en-US" sz="1800" dirty="0" smtClean="0"/>
              <a:t>Determine Availability</a:t>
            </a:r>
            <a:endParaRPr lang="en-US" sz="1800" dirty="0"/>
          </a:p>
          <a:p>
            <a:r>
              <a:rPr lang="en-US" sz="1800" dirty="0" smtClean="0"/>
              <a:t>Used Study Methodology applied to new Codes.</a:t>
            </a:r>
          </a:p>
          <a:p>
            <a:endParaRPr lang="en-US" sz="1800" dirty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 1</a:t>
            </a:r>
            <a:r>
              <a:rPr lang="en-US" dirty="0">
                <a:solidFill>
                  <a:srgbClr val="FFFFFF"/>
                </a:solidFill>
              </a:rPr>
              <a:t> Step 1 Base Figure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>
                <a:solidFill>
                  <a:srgbClr val="FFFFFF"/>
                </a:solidFill>
              </a:rPr>
              <a:t>Base Figure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9927B44-29C7-445E-9AF0-E46A1D818F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Pentagon 7"/>
          <p:cNvSpPr/>
          <p:nvPr/>
        </p:nvSpPr>
        <p:spPr>
          <a:xfrm>
            <a:off x="838201" y="201323"/>
            <a:ext cx="2362199" cy="1760827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66801" y="438149"/>
            <a:ext cx="1447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Step 1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One Base Figure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609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007" y="382979"/>
            <a:ext cx="7772400" cy="685800"/>
          </a:xfrm>
        </p:spPr>
        <p:txBody>
          <a:bodyPr/>
          <a:lstStyle/>
          <a:p>
            <a:pPr algn="ctr"/>
            <a:r>
              <a:rPr lang="en-US" dirty="0" smtClean="0"/>
              <a:t>Step 1 Base Figures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1" y="1047750"/>
            <a:ext cx="7752806" cy="3733800"/>
          </a:xfrm>
        </p:spPr>
        <p:txBody>
          <a:bodyPr/>
          <a:lstStyle/>
          <a:p>
            <a:r>
              <a:rPr lang="en-US" altLang="en-US" sz="2200" dirty="0"/>
              <a:t>Determine weighted availability</a:t>
            </a:r>
          </a:p>
          <a:p>
            <a:pPr lvl="1"/>
            <a:r>
              <a:rPr lang="en-US" altLang="en-US" sz="2200" dirty="0"/>
              <a:t>DBE availability x NAICS dollar amount </a:t>
            </a:r>
            <a:r>
              <a:rPr lang="en-US" altLang="en-US" sz="2200" dirty="0" smtClean="0"/>
              <a:t>÷ total </a:t>
            </a:r>
            <a:r>
              <a:rPr lang="en-US" altLang="en-US" sz="2200" dirty="0"/>
              <a:t>project dollars</a:t>
            </a:r>
          </a:p>
          <a:p>
            <a:r>
              <a:rPr lang="en-US" altLang="en-US" sz="2200" dirty="0"/>
              <a:t>Step I base figure is 14.3% ($143,680)</a:t>
            </a:r>
          </a:p>
          <a:p>
            <a:pPr lvl="1"/>
            <a:r>
              <a:rPr lang="en-US" altLang="en-US" sz="2200" dirty="0"/>
              <a:t>541330: 14.2 x $504,000 = $71,568</a:t>
            </a:r>
          </a:p>
          <a:p>
            <a:pPr lvl="1"/>
            <a:r>
              <a:rPr lang="en-US" altLang="en-US" sz="2200" dirty="0"/>
              <a:t>531390: 19.1 x 144,000 = $27,504</a:t>
            </a:r>
          </a:p>
          <a:p>
            <a:pPr lvl="1"/>
            <a:r>
              <a:rPr lang="en-US" altLang="en-US" sz="2200" dirty="0"/>
              <a:t>541820: 18.7 x $</a:t>
            </a:r>
            <a:r>
              <a:rPr lang="en-US" altLang="en-US" sz="2200"/>
              <a:t>72,000 </a:t>
            </a:r>
            <a:r>
              <a:rPr lang="en-US" altLang="en-US" sz="2200" smtClean="0"/>
              <a:t>= </a:t>
            </a:r>
            <a:r>
              <a:rPr lang="en-US" altLang="en-US" sz="2200" dirty="0"/>
              <a:t>$13,464</a:t>
            </a:r>
          </a:p>
          <a:p>
            <a:pPr lvl="1"/>
            <a:r>
              <a:rPr lang="en-US" altLang="en-US" sz="2200" dirty="0"/>
              <a:t>237310: 14.1 x $68, 750 = $96,347</a:t>
            </a:r>
          </a:p>
          <a:p>
            <a:pPr lvl="1"/>
            <a:r>
              <a:rPr lang="en-US" altLang="en-US" sz="2200" dirty="0"/>
              <a:t>339950: 10.4 x $206, 250 = $21,450</a:t>
            </a:r>
          </a:p>
          <a:p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9927B44-29C7-445E-9AF0-E46A1D818F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587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 2 Base Figure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/>
              <a:t>Effects of DBE Program Measured By Past DBE Utilization</a:t>
            </a:r>
          </a:p>
          <a:p>
            <a:pPr lvl="1"/>
            <a:r>
              <a:rPr lang="en-US" altLang="en-US" sz="2000" dirty="0"/>
              <a:t>Median for FFYs 2016-2018 = 18.1%</a:t>
            </a:r>
          </a:p>
          <a:p>
            <a:pPr lvl="1"/>
            <a:r>
              <a:rPr lang="en-US" altLang="en-US" sz="2000" dirty="0"/>
              <a:t>Average with the Step 1 base figure</a:t>
            </a:r>
          </a:p>
          <a:p>
            <a:pPr lvl="2"/>
            <a:r>
              <a:rPr lang="en-US" altLang="en-US" dirty="0"/>
              <a:t>14.3% + 18.1% = 32.4%/2 =16.2%</a:t>
            </a:r>
          </a:p>
          <a:p>
            <a:r>
              <a:rPr lang="en-US" altLang="en-US" sz="2000" dirty="0"/>
              <a:t>”But For” Impact Not Permitted under 7</a:t>
            </a:r>
            <a:r>
              <a:rPr lang="en-US" altLang="en-US" sz="2000" baseline="30000" dirty="0"/>
              <a:t>th</a:t>
            </a:r>
            <a:r>
              <a:rPr lang="en-US" altLang="en-US" sz="2000" dirty="0"/>
              <a:t> Circuit Case law</a:t>
            </a:r>
          </a:p>
          <a:p>
            <a:r>
              <a:rPr lang="en-US" altLang="en-US" sz="2000" dirty="0"/>
              <a:t>Results: Triennial Goal of 16.2%</a:t>
            </a:r>
          </a:p>
          <a:p>
            <a:r>
              <a:rPr lang="en-US" altLang="en-US" sz="2000" dirty="0"/>
              <a:t>Expected race-conscious participation is 16.2%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9927B44-29C7-445E-9AF0-E46A1D818F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863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Race-Neutral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Extensive Outreach Activities</a:t>
            </a:r>
          </a:p>
          <a:p>
            <a:pPr lvl="1"/>
            <a:r>
              <a:rPr lang="en-US" sz="2000" dirty="0"/>
              <a:t>Annual Chicago Business Opportunity Fair/Chicago Minority Supplier Development Council</a:t>
            </a:r>
          </a:p>
          <a:p>
            <a:pPr lvl="1"/>
            <a:r>
              <a:rPr lang="en-US" sz="2000" dirty="0"/>
              <a:t>Annual Entrepreneurial Woman’s Conference/Women’s Business Development Center</a:t>
            </a:r>
          </a:p>
          <a:p>
            <a:pPr lvl="1"/>
            <a:r>
              <a:rPr lang="en-US" sz="2000" dirty="0"/>
              <a:t>Annual Illinois Hispanic Chamber of Commerce Conference</a:t>
            </a:r>
          </a:p>
          <a:p>
            <a:pPr lvl="1"/>
            <a:r>
              <a:rPr lang="en-US" sz="2000" dirty="0"/>
              <a:t>Annual Conference of Minority Transportation Officials</a:t>
            </a:r>
          </a:p>
          <a:p>
            <a:pPr lvl="1"/>
            <a:r>
              <a:rPr lang="en-US" sz="2000" dirty="0"/>
              <a:t>Metra’s Annual Vendor Fair</a:t>
            </a:r>
          </a:p>
          <a:p>
            <a:pPr lvl="1"/>
            <a:r>
              <a:rPr lang="en-US" sz="2000" dirty="0"/>
              <a:t>Illinois Department of Transportation Annual DBE Conference </a:t>
            </a:r>
            <a:endParaRPr lang="en-US" altLang="en-US" sz="20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9927B44-29C7-445E-9AF0-E46A1D818F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578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Race-Neutral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en-US" dirty="0"/>
              <a:t>Individual Technical Assistance to DBEs</a:t>
            </a:r>
          </a:p>
          <a:p>
            <a:pPr lvl="0"/>
            <a:r>
              <a:rPr lang="en-US" altLang="en-US" dirty="0"/>
              <a:t>Outreach for Individual Solicitations</a:t>
            </a:r>
          </a:p>
          <a:p>
            <a:pPr lvl="0"/>
            <a:r>
              <a:rPr lang="en-US" altLang="en-US" dirty="0"/>
              <a:t>Attendance at Pre-Bid Conferences</a:t>
            </a:r>
          </a:p>
          <a:p>
            <a:pPr marL="0" lvl="0" indent="0">
              <a:buNone/>
            </a:pPr>
            <a:endParaRPr lang="en-US" alt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9927B44-29C7-445E-9AF0-E46A1D818F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387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61950"/>
            <a:ext cx="6781800" cy="350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160963"/>
      </p:ext>
    </p:extLst>
  </p:cSld>
  <p:clrMapOvr>
    <a:masterClrMapping/>
  </p:clrMapOvr>
</p:sld>
</file>

<file path=ppt/theme/theme1.xml><?xml version="1.0" encoding="utf-8"?>
<a:theme xmlns:a="http://schemas.openxmlformats.org/drawingml/2006/main" name="RTA Power Point Theme">
  <a:themeElements>
    <a:clrScheme name="RTA Theme">
      <a:dk1>
        <a:sysClr val="windowText" lastClr="000000"/>
      </a:dk1>
      <a:lt1>
        <a:sysClr val="window" lastClr="FFFFFF"/>
      </a:lt1>
      <a:dk2>
        <a:srgbClr val="007DC6"/>
      </a:dk2>
      <a:lt2>
        <a:srgbClr val="EEECE1"/>
      </a:lt2>
      <a:accent1>
        <a:srgbClr val="B71D4C"/>
      </a:accent1>
      <a:accent2>
        <a:srgbClr val="FAA61A"/>
      </a:accent2>
      <a:accent3>
        <a:srgbClr val="0C8242"/>
      </a:accent3>
      <a:accent4>
        <a:srgbClr val="5C2E91"/>
      </a:accent4>
      <a:accent5>
        <a:srgbClr val="005387"/>
      </a:accent5>
      <a:accent6>
        <a:srgbClr val="F26522"/>
      </a:accent6>
      <a:hlink>
        <a:srgbClr val="1F497D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341C41944DF54A86210472A451B4F9" ma:contentTypeVersion="4" ma:contentTypeDescription="Create a new document." ma:contentTypeScope="" ma:versionID="f09f0e32ffc374866de9b8c05ee6f274">
  <xsd:schema xmlns:xsd="http://www.w3.org/2001/XMLSchema" xmlns:xs="http://www.w3.org/2001/XMLSchema" xmlns:p="http://schemas.microsoft.com/office/2006/metadata/properties" xmlns:ns2="43d04870-e7c9-4135-ae24-ec3b8f95d6a5" xmlns:ns3="cb2bc6ed-153f-43b6-9195-c445f11a8afa" targetNamespace="http://schemas.microsoft.com/office/2006/metadata/properties" ma:root="true" ma:fieldsID="04fa9a4006e6fa7f80922f3ce46fd842" ns2:_="" ns3:_="">
    <xsd:import namespace="43d04870-e7c9-4135-ae24-ec3b8f95d6a5"/>
    <xsd:import namespace="cb2bc6ed-153f-43b6-9195-c445f11a8af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d04870-e7c9-4135-ae24-ec3b8f95d6a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2bc6ed-153f-43b6-9195-c445f11a8a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3d04870-e7c9-4135-ae24-ec3b8f95d6a5">
      <UserInfo>
        <DisplayName>Fahrenwald, Peter</DisplayName>
        <AccountId>82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1CEC0E96-F1FF-452E-9FD3-2AAF22A42F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927BA6B-2353-41CF-9D94-8CF266B27D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d04870-e7c9-4135-ae24-ec3b8f95d6a5"/>
    <ds:schemaRef ds:uri="cb2bc6ed-153f-43b6-9195-c445f11a8a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353665E-DDA2-4766-BE02-63B374582A1B}">
  <ds:schemaRefs>
    <ds:schemaRef ds:uri="cb2bc6ed-153f-43b6-9195-c445f11a8afa"/>
    <ds:schemaRef ds:uri="http://purl.org/dc/elements/1.1/"/>
    <ds:schemaRef ds:uri="http://schemas.microsoft.com/office/2006/metadata/properties"/>
    <ds:schemaRef ds:uri="43d04870-e7c9-4135-ae24-ec3b8f95d6a5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RTA PowerPoint Widescreen (1)</Template>
  <TotalTime>130</TotalTime>
  <Words>493</Words>
  <Application>Microsoft Office PowerPoint</Application>
  <PresentationFormat>On-screen Show (16:9)</PresentationFormat>
  <Paragraphs>100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Calibri</vt:lpstr>
      <vt:lpstr>Lucida Grande</vt:lpstr>
      <vt:lpstr>RTA Power Point Theme</vt:lpstr>
      <vt:lpstr>Acrobat Document</vt:lpstr>
      <vt:lpstr> Regional Transportation Authority Disadvantaged Business Enterprise FFY 2020-2022 Triennial Goal Setting Public Comment Meeting   Presented by: Cha advisors inc.    May 8, 2019</vt:lpstr>
      <vt:lpstr>DBE Program Regulatory Standards</vt:lpstr>
      <vt:lpstr>Step 1 Base figure</vt:lpstr>
      <vt:lpstr>Step Ste 1 Base Figure 1 Base Figure</vt:lpstr>
      <vt:lpstr>Step 1 Base Figures</vt:lpstr>
      <vt:lpstr>Step 2 Base Figure</vt:lpstr>
      <vt:lpstr>Race-Neutral Measures</vt:lpstr>
      <vt:lpstr>Race-Neutral Measures</vt:lpstr>
      <vt:lpstr>PowerPoint Presentation</vt:lpstr>
      <vt:lpstr>Send inquires and comments to: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Redd, LaToya</dc:creator>
  <cp:lastModifiedBy>Redd, LaToya</cp:lastModifiedBy>
  <cp:revision>36</cp:revision>
  <cp:lastPrinted>2019-05-07T17:26:11Z</cp:lastPrinted>
  <dcterms:created xsi:type="dcterms:W3CDTF">2019-05-07T13:48:02Z</dcterms:created>
  <dcterms:modified xsi:type="dcterms:W3CDTF">2019-05-08T20:35:54Z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0x0101000B341C41944DF54A86210472A451B4F9</vt:lpwstr>
  </property>
</Properties>
</file>